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hvdnvb6sLC0z0LvEcG7mB55GDc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elveticaNeu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81b62d5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1481b62d53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5119c26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g165119c2636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5119c26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165119c2636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5119c263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165119c2636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9296af7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169296af7ab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fe421b30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ffe421b30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5119c263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165119c2636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5119c263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165119c2636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5119c263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165119c2636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9296af7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g169296af7a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947016c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16947016c2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947016c2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16947016c2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78308550d629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4178308550d629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85032bb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g1385032bbc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5119c26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g165119c263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7c64d6f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167c64d6f0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7c64d6f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167c64d6f07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5119c263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165119c2636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5119c263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165119c2636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ومحتوى" type="obj">
  <p:cSld name="OBJEC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/>
          <p:nvPr>
            <p:ph type="title"/>
          </p:nvPr>
        </p:nvSpPr>
        <p:spPr>
          <a:xfrm>
            <a:off x="457200" y="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13"/>
          <p:cNvSpPr txBox="1"/>
          <p:nvPr>
            <p:ph idx="1" type="body"/>
          </p:nvPr>
        </p:nvSpPr>
        <p:spPr>
          <a:xfrm>
            <a:off x="457200" y="971550"/>
            <a:ext cx="82296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1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1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1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30200" lvl="4" marL="2286000" rtl="1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" name="Google Shape;11;p13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ونص عمودي" type="vertTx">
  <p:cSld name="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457200" y="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 rot="5400000">
            <a:off x="2789039" y="-1303139"/>
            <a:ext cx="356592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ونص عموديان" type="vertTitleAndTx">
  <p:cSld name="VERTICAL_TITLE_AND_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88D1"/>
              </a:buClr>
              <a:buSzPts val="3200"/>
              <a:buFont typeface="Helvetica Neue"/>
              <a:buNone/>
              <a:defRPr>
                <a:solidFill>
                  <a:srgbClr val="6488D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3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ومحتوى 1">
  <p:cSld name="عنوان ومحتوى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84f88eced_0_67"/>
          <p:cNvSpPr txBox="1"/>
          <p:nvPr>
            <p:ph type="title"/>
          </p:nvPr>
        </p:nvSpPr>
        <p:spPr>
          <a:xfrm>
            <a:off x="457200" y="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g1384f88eced_0_67"/>
          <p:cNvSpPr txBox="1"/>
          <p:nvPr>
            <p:ph idx="1" type="body"/>
          </p:nvPr>
        </p:nvSpPr>
        <p:spPr>
          <a:xfrm>
            <a:off x="457200" y="971550"/>
            <a:ext cx="82296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g1384f88eced_0_67"/>
          <p:cNvSpPr txBox="1"/>
          <p:nvPr>
            <p:ph idx="12" type="sldNum"/>
          </p:nvPr>
        </p:nvSpPr>
        <p:spPr>
          <a:xfrm>
            <a:off x="179928" y="4843976"/>
            <a:ext cx="31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شريحة عنوان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 txBox="1"/>
          <p:nvPr>
            <p:ph type="ctrTitle"/>
          </p:nvPr>
        </p:nvSpPr>
        <p:spPr>
          <a:xfrm>
            <a:off x="762000" y="17145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AC9"/>
              </a:buClr>
              <a:buSzPts val="4000"/>
              <a:buFont typeface="Helvetica Neue"/>
              <a:buNone/>
              <a:defRPr b="1" sz="4000" cap="none">
                <a:solidFill>
                  <a:srgbClr val="476A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" type="subTitle"/>
          </p:nvPr>
        </p:nvSpPr>
        <p:spPr>
          <a:xfrm>
            <a:off x="3200400" y="2343150"/>
            <a:ext cx="52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488D1"/>
              </a:buClr>
              <a:buSzPts val="2800"/>
              <a:buNone/>
              <a:defRPr b="1" i="0" sz="2800">
                <a:solidFill>
                  <a:srgbClr val="6488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rt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rt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rt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rt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" name="Google Shape;15;p14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4"/>
          <p:cNvSpPr txBox="1"/>
          <p:nvPr/>
        </p:nvSpPr>
        <p:spPr>
          <a:xfrm>
            <a:off x="3886200" y="2889335"/>
            <a:ext cx="4613481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شباط 2018</a:t>
            </a:r>
            <a:endParaRPr b="1" i="0" sz="1600" u="none" cap="none" strike="noStrik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المقطع">
  <p:cSld name="عنوان المقط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5"/>
          <p:cNvSpPr txBox="1"/>
          <p:nvPr>
            <p:ph type="title"/>
          </p:nvPr>
        </p:nvSpPr>
        <p:spPr>
          <a:xfrm>
            <a:off x="1447800" y="2514600"/>
            <a:ext cx="73914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88D1"/>
              </a:buClr>
              <a:buSzPts val="3600"/>
              <a:buFont typeface="Helvetica Neue"/>
              <a:buNone/>
              <a:defRPr b="1" sz="3600" cap="none">
                <a:solidFill>
                  <a:srgbClr val="6488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محتويين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457200" y="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1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1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1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1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1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1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4" name="Google Shape;24;p16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مقارنة">
  <p:cSld name="مقارنة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457200" y="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68300" lvl="0" marL="457200" rtl="1" algn="just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6488D1"/>
              </a:buClr>
              <a:buSzPts val="2200"/>
              <a:buChar char="•"/>
              <a:defRPr b="1" sz="2200">
                <a:solidFill>
                  <a:srgbClr val="6488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1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1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1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1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1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1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1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1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" name="Google Shape;29;p17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68300" lvl="0" marL="457200" rtl="1" algn="just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6488D1"/>
              </a:buClr>
              <a:buSzPts val="2200"/>
              <a:buChar char="•"/>
              <a:defRPr b="1" sz="2200">
                <a:solidFill>
                  <a:srgbClr val="6488D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1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1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1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1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1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1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1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1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1" name="Google Shape;31;p17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عنوان فقط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457200" y="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فارغ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محتوى ذو تسمية توضيحية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516016" y="800100"/>
            <a:ext cx="3008313" cy="700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88D1"/>
              </a:buClr>
              <a:buSzPts val="2000"/>
              <a:buFont typeface="Helvetica Neue"/>
              <a:buNone/>
              <a:defRPr sz="2000">
                <a:solidFill>
                  <a:srgbClr val="6488D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3575050" y="800100"/>
            <a:ext cx="5111750" cy="3794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1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1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457200" y="1543050"/>
            <a:ext cx="3008313" cy="305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1" algn="just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1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1" algn="just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1" algn="just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1" algn="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1" algn="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1" algn="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1" algn="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1" name="Google Shape;41;p20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صورة ذو تسمية توضيحية" type="picTx">
  <p:cSld name="PICTURE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88D1"/>
              </a:buClr>
              <a:buSzPts val="2000"/>
              <a:buFont typeface="Helvetica Neue"/>
              <a:buNone/>
              <a:defRPr sz="2000">
                <a:solidFill>
                  <a:srgbClr val="6488D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/>
          <p:nvPr>
            <p:ph idx="2" type="pic"/>
          </p:nvPr>
        </p:nvSpPr>
        <p:spPr>
          <a:xfrm>
            <a:off x="1792288" y="800099"/>
            <a:ext cx="5486400" cy="2745581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1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1" algn="just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1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1" algn="just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1" algn="just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1" algn="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1" algn="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1" algn="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1" algn="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21"/>
          <p:cNvSpPr txBox="1"/>
          <p:nvPr/>
        </p:nvSpPr>
        <p:spPr>
          <a:xfrm>
            <a:off x="76200" y="4843976"/>
            <a:ext cx="419763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028700"/>
            <a:ext cx="8229600" cy="3565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1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1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1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1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1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hyperlink" Target="https://www.anaconda.com/products/distribution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hyperlink" Target="https://marketplace.visualstudio.com/items?itemName=ms-toolsai.jupyter" TargetMode="External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hyperlink" Target="mailto:reslan.tinawi@syssr.org" TargetMode="External"/><Relationship Id="rId12" Type="http://schemas.openxmlformats.org/officeDocument/2006/relationships/hyperlink" Target="https://github.com/Reslan-Tinawi/python-data-analysis-worksho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31.png"/><Relationship Id="rId9" Type="http://schemas.openxmlformats.org/officeDocument/2006/relationships/image" Target="../media/image30.png"/><Relationship Id="rId5" Type="http://schemas.openxmlformats.org/officeDocument/2006/relationships/hyperlink" Target="https://www.linkedin.com/in/reslan-al-tinawi/" TargetMode="External"/><Relationship Id="rId6" Type="http://schemas.openxmlformats.org/officeDocument/2006/relationships/image" Target="../media/image28.png"/><Relationship Id="rId7" Type="http://schemas.openxmlformats.org/officeDocument/2006/relationships/hyperlink" Target="https://www.linkedin.com/in/soubhihadri/" TargetMode="External"/><Relationship Id="rId8" Type="http://schemas.openxmlformats.org/officeDocument/2006/relationships/hyperlink" Target="mailto:soubhi.hadri@syssr.or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hyperlink" Target="https://www.syrian-youth.org/" TargetMode="External"/><Relationship Id="rId5" Type="http://schemas.openxmlformats.org/officeDocument/2006/relationships/hyperlink" Target="http://reslan-tinawi.github.io" TargetMode="External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hyperlink" Target="https://soubhihadri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hyperlink" Target="https://www.edureka.co/blog/data-analyst-vs-data-engineer-vs-data-scientist/" TargetMode="Externa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9" Type="http://schemas.openxmlformats.org/officeDocument/2006/relationships/image" Target="../media/image29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/>
        </p:nvSpPr>
        <p:spPr>
          <a:xfrm>
            <a:off x="1021548" y="2299064"/>
            <a:ext cx="63990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Calibri"/>
              <a:buNone/>
            </a:pPr>
            <a:r>
              <a:rPr b="1" lang="en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 to Data Analysis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Calibri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3020300" y="3889677"/>
            <a:ext cx="2278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8CD5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October</a:t>
            </a:r>
            <a:r>
              <a:rPr b="1" i="0" lang="e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9076" y="397274"/>
            <a:ext cx="1784368" cy="100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481b62d533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481b62d533_0_5"/>
          <p:cNvSpPr txBox="1"/>
          <p:nvPr>
            <p:ph type="title"/>
          </p:nvPr>
        </p:nvSpPr>
        <p:spPr>
          <a:xfrm>
            <a:off x="138550" y="200900"/>
            <a:ext cx="8483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</a:rPr>
              <a:t>Why Python</a:t>
            </a:r>
            <a:r>
              <a:rPr lang="en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5300">
              <a:solidFill>
                <a:srgbClr val="4464AD"/>
              </a:solidFill>
            </a:endParaRPr>
          </a:p>
        </p:txBody>
      </p:sp>
      <p:sp>
        <p:nvSpPr>
          <p:cNvPr id="133" name="Google Shape;133;g1481b62d533_0_5"/>
          <p:cNvSpPr txBox="1"/>
          <p:nvPr>
            <p:ph idx="1" type="body"/>
          </p:nvPr>
        </p:nvSpPr>
        <p:spPr>
          <a:xfrm>
            <a:off x="610150" y="898825"/>
            <a:ext cx="75405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–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Easy to learn language with simple syntax (compared to other languages).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–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Wide community of researchers and academics use it.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–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Large number of open-source libraries for data science tasks (don’t reinvent the wheel).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Deep learning and ML: TensorFlow, scikit-learn.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 manipulation: pandas.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 visualization: Matplotlib, seaborn.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165119c2636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65119c2636_0_5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 sz="3755">
                <a:solidFill>
                  <a:srgbClr val="4464AD"/>
                </a:solidFill>
              </a:rPr>
              <a:t>Why Data Analysis?</a:t>
            </a:r>
            <a:endParaRPr sz="3755">
              <a:solidFill>
                <a:srgbClr val="4464AD"/>
              </a:solidFill>
            </a:endParaRPr>
          </a:p>
        </p:txBody>
      </p:sp>
      <p:sp>
        <p:nvSpPr>
          <p:cNvPr id="140" name="Google Shape;140;g165119c2636_0_5"/>
          <p:cNvSpPr txBox="1"/>
          <p:nvPr>
            <p:ph idx="1" type="body"/>
          </p:nvPr>
        </p:nvSpPr>
        <p:spPr>
          <a:xfrm>
            <a:off x="556650" y="1181850"/>
            <a:ext cx="77916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Learners often jump immediately to machine learning before understanding the basics, such as Python programming, data analysis, and visualization.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</p:txBody>
      </p:sp>
      <p:pic>
        <p:nvPicPr>
          <p:cNvPr id="141" name="Google Shape;141;g165119c263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800" y="1917525"/>
            <a:ext cx="2669300" cy="27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65119c2636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65119c2636_0_13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 sz="3755">
                <a:solidFill>
                  <a:srgbClr val="4464AD"/>
                </a:solidFill>
              </a:rPr>
              <a:t>Why Data Analysis?</a:t>
            </a:r>
            <a:endParaRPr sz="3755">
              <a:solidFill>
                <a:srgbClr val="4464AD"/>
              </a:solidFill>
            </a:endParaRPr>
          </a:p>
        </p:txBody>
      </p:sp>
      <p:sp>
        <p:nvSpPr>
          <p:cNvPr id="148" name="Google Shape;148;g165119c2636_0_13"/>
          <p:cNvSpPr txBox="1"/>
          <p:nvPr>
            <p:ph idx="1" type="body"/>
          </p:nvPr>
        </p:nvSpPr>
        <p:spPr>
          <a:xfrm>
            <a:off x="556650" y="1229950"/>
            <a:ext cx="7791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one study, it was found that data scientists spend almost 60% of their time cleaning and manipulating data. Thus, it’s very important to become knowledgeable in the tools to analyze data.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</p:txBody>
      </p:sp>
      <p:pic>
        <p:nvPicPr>
          <p:cNvPr id="149" name="Google Shape;149;g165119c2636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125" y="2354550"/>
            <a:ext cx="52006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65119c2636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65119c2636_0_22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 sz="3277">
                <a:solidFill>
                  <a:srgbClr val="4464AD"/>
                </a:solidFill>
              </a:rPr>
              <a:t>Why Pandas and NumPy?</a:t>
            </a:r>
            <a:endParaRPr sz="5933">
              <a:solidFill>
                <a:srgbClr val="4464AD"/>
              </a:solidFill>
            </a:endParaRPr>
          </a:p>
        </p:txBody>
      </p:sp>
      <p:sp>
        <p:nvSpPr>
          <p:cNvPr id="156" name="Google Shape;156;g165119c2636_0_22"/>
          <p:cNvSpPr txBox="1"/>
          <p:nvPr>
            <p:ph idx="1" type="body"/>
          </p:nvPr>
        </p:nvSpPr>
        <p:spPr>
          <a:xfrm>
            <a:off x="556650" y="1220050"/>
            <a:ext cx="7791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form the basis of scientific computing in in Python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</p:txBody>
      </p:sp>
      <p:pic>
        <p:nvPicPr>
          <p:cNvPr id="157" name="Google Shape;157;g165119c2636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075" y="1687650"/>
            <a:ext cx="5613850" cy="30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69296af7ab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69296af7ab_0_9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 sz="3277">
                <a:solidFill>
                  <a:srgbClr val="4464AD"/>
                </a:solidFill>
              </a:rPr>
              <a:t>Why Pandas and NumPy?</a:t>
            </a:r>
            <a:endParaRPr sz="5933">
              <a:solidFill>
                <a:srgbClr val="4464AD"/>
              </a:solidFill>
            </a:endParaRPr>
          </a:p>
        </p:txBody>
      </p:sp>
      <p:sp>
        <p:nvSpPr>
          <p:cNvPr id="164" name="Google Shape;164;g169296af7ab_0_9"/>
          <p:cNvSpPr txBox="1"/>
          <p:nvPr>
            <p:ph idx="1" type="body"/>
          </p:nvPr>
        </p:nvSpPr>
        <p:spPr>
          <a:xfrm>
            <a:off x="606000" y="1105450"/>
            <a:ext cx="7791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Both libraries have been growing in popularity in the last 10 years.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</p:txBody>
      </p:sp>
      <p:pic>
        <p:nvPicPr>
          <p:cNvPr id="165" name="Google Shape;165;g169296af7ab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00" y="1506525"/>
            <a:ext cx="5941199" cy="33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ffe421b304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ffe421b304_0_9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 sz="3277">
                <a:solidFill>
                  <a:srgbClr val="4464AD"/>
                </a:solidFill>
              </a:rPr>
              <a:t>What is Jupyter Notebook?</a:t>
            </a:r>
            <a:endParaRPr sz="5933">
              <a:solidFill>
                <a:srgbClr val="4464AD"/>
              </a:solidFill>
            </a:endParaRPr>
          </a:p>
        </p:txBody>
      </p:sp>
      <p:sp>
        <p:nvSpPr>
          <p:cNvPr id="172" name="Google Shape;172;gffe421b304_0_9"/>
          <p:cNvSpPr txBox="1"/>
          <p:nvPr>
            <p:ph idx="1" type="body"/>
          </p:nvPr>
        </p:nvSpPr>
        <p:spPr>
          <a:xfrm>
            <a:off x="556650" y="1476750"/>
            <a:ext cx="7791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 Analysis tasks often involves interacting with a dataset.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Different</a:t>
            </a:r>
            <a:r>
              <a:rPr lang="en" sz="1800"/>
              <a:t> from traditional programming context.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platform (or tool) is needed to facilitate this </a:t>
            </a:r>
            <a:r>
              <a:rPr lang="en" sz="1800"/>
              <a:t>interactivity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Jupyter notebook is a web-based interactive computing tool for creating language-agnostic notebooks.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One can create notebook in Python, R, or Julia.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notebook is a combination of code cells and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Markdown cells.</a:t>
            </a:r>
            <a:endParaRPr sz="1800"/>
          </a:p>
        </p:txBody>
      </p:sp>
      <p:pic>
        <p:nvPicPr>
          <p:cNvPr id="173" name="Google Shape;173;gffe421b30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525" y="3161175"/>
            <a:ext cx="1367551" cy="158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65119c2636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65119c2636_0_49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Tour of jupyter notebook</a:t>
            </a:r>
            <a:endParaRPr>
              <a:solidFill>
                <a:srgbClr val="44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65119c2636_0_49"/>
          <p:cNvSpPr txBox="1"/>
          <p:nvPr>
            <p:ph idx="1" type="body"/>
          </p:nvPr>
        </p:nvSpPr>
        <p:spPr>
          <a:xfrm>
            <a:off x="625775" y="1316000"/>
            <a:ext cx="7791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What is a notebook?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What is a kernel?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Working on multiple notebooks simultaneously.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Writing code and markdown.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65119c2636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65119c2636_0_29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</a:rPr>
              <a:t>Common IDEs and tools</a:t>
            </a:r>
            <a:endParaRPr>
              <a:solidFill>
                <a:srgbClr val="4464AD"/>
              </a:solidFill>
            </a:endParaRPr>
          </a:p>
        </p:txBody>
      </p:sp>
      <p:pic>
        <p:nvPicPr>
          <p:cNvPr id="187" name="Google Shape;187;g165119c2636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225" y="1316012"/>
            <a:ext cx="1156372" cy="11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65119c2636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950" y="2989063"/>
            <a:ext cx="1989077" cy="15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65119c2636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3463" y="1129974"/>
            <a:ext cx="2530937" cy="15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65119c2636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3350" y="2953075"/>
            <a:ext cx="1630100" cy="16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65119c2636_0_29"/>
          <p:cNvSpPr txBox="1"/>
          <p:nvPr/>
        </p:nvSpPr>
        <p:spPr>
          <a:xfrm>
            <a:off x="1476813" y="2417525"/>
            <a:ext cx="18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 code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165119c2636_0_29"/>
          <p:cNvSpPr txBox="1"/>
          <p:nvPr/>
        </p:nvSpPr>
        <p:spPr>
          <a:xfrm>
            <a:off x="4435900" y="4360925"/>
            <a:ext cx="1888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Anaconda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g165119c2636_0_29"/>
          <p:cNvSpPr txBox="1"/>
          <p:nvPr/>
        </p:nvSpPr>
        <p:spPr>
          <a:xfrm>
            <a:off x="1476813" y="4520225"/>
            <a:ext cx="1888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PyCharm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g165119c2636_0_29"/>
          <p:cNvSpPr txBox="1"/>
          <p:nvPr/>
        </p:nvSpPr>
        <p:spPr>
          <a:xfrm>
            <a:off x="4146200" y="2603625"/>
            <a:ext cx="1989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Colab</a:t>
            </a:r>
            <a:endParaRPr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65119c2636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65119c2636_0_40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Installation:</a:t>
            </a:r>
            <a:endParaRPr sz="5300">
              <a:solidFill>
                <a:srgbClr val="4464AD"/>
              </a:solidFill>
            </a:endParaRPr>
          </a:p>
        </p:txBody>
      </p:sp>
      <p:sp>
        <p:nvSpPr>
          <p:cNvPr id="201" name="Google Shape;201;g165119c2636_0_40"/>
          <p:cNvSpPr txBox="1"/>
          <p:nvPr>
            <p:ph idx="1" type="body"/>
          </p:nvPr>
        </p:nvSpPr>
        <p:spPr>
          <a:xfrm>
            <a:off x="536900" y="1316000"/>
            <a:ext cx="7791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Go to: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https://www.anaconda.com/products/distribution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Depending on your OS, choose the right installation.</a:t>
            </a:r>
            <a:endParaRPr sz="1800"/>
          </a:p>
        </p:txBody>
      </p:sp>
      <p:pic>
        <p:nvPicPr>
          <p:cNvPr id="202" name="Google Shape;202;g165119c2636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5050" y="200900"/>
            <a:ext cx="1989077" cy="15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65119c2636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4938" y="2187750"/>
            <a:ext cx="3054125" cy="26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169296af7a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69296af7ab_0_0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Installation (launching Jupyter):</a:t>
            </a:r>
            <a:endParaRPr sz="5300">
              <a:solidFill>
                <a:srgbClr val="4464AD"/>
              </a:solidFill>
            </a:endParaRPr>
          </a:p>
        </p:txBody>
      </p:sp>
      <p:sp>
        <p:nvSpPr>
          <p:cNvPr id="210" name="Google Shape;210;g169296af7ab_0_0"/>
          <p:cNvSpPr txBox="1"/>
          <p:nvPr>
            <p:ph idx="1" type="body"/>
          </p:nvPr>
        </p:nvSpPr>
        <p:spPr>
          <a:xfrm>
            <a:off x="536900" y="1316000"/>
            <a:ext cx="7791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 your terminal type: jupyter lab</a:t>
            </a:r>
            <a:endParaRPr sz="1800"/>
          </a:p>
        </p:txBody>
      </p:sp>
      <p:pic>
        <p:nvPicPr>
          <p:cNvPr id="211" name="Google Shape;211;g169296af7a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050" y="200900"/>
            <a:ext cx="1989077" cy="15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69296af7a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300" y="1861950"/>
            <a:ext cx="5241399" cy="25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457200" y="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1" name="Google Shape;71;p2"/>
          <p:cNvSpPr txBox="1"/>
          <p:nvPr>
            <p:ph idx="1" type="body"/>
          </p:nvPr>
        </p:nvSpPr>
        <p:spPr>
          <a:xfrm>
            <a:off x="1884225" y="639050"/>
            <a:ext cx="8229600" cy="4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Intro &amp; Meet the lecturers</a:t>
            </a:r>
            <a:endParaRPr sz="2255"/>
          </a:p>
          <a:p>
            <a:pPr indent="-371828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6"/>
              <a:buChar char="•"/>
            </a:pPr>
            <a:r>
              <a:rPr lang="en" sz="2255"/>
              <a:t>Challenges to be a DS</a:t>
            </a:r>
            <a:endParaRPr sz="2255"/>
          </a:p>
          <a:p>
            <a:pPr indent="-371828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6"/>
              <a:buChar char="•"/>
            </a:pPr>
            <a:r>
              <a:rPr lang="en" sz="2255"/>
              <a:t>Why Cloud is essential?</a:t>
            </a:r>
            <a:endParaRPr sz="2255"/>
          </a:p>
          <a:p>
            <a:pPr indent="-371828" lvl="0" marL="457200" rtl="0" algn="just">
              <a:spcBef>
                <a:spcPts val="0"/>
              </a:spcBef>
              <a:spcAft>
                <a:spcPts val="0"/>
              </a:spcAft>
              <a:buSzPts val="2256"/>
              <a:buChar char="•"/>
            </a:pPr>
            <a:r>
              <a:rPr lang="en" sz="2255"/>
              <a:t>Why Data Analysis?</a:t>
            </a:r>
            <a:endParaRPr sz="2255"/>
          </a:p>
          <a:p>
            <a:pPr indent="-371828" lvl="0" marL="457200" rtl="0" algn="just">
              <a:spcBef>
                <a:spcPts val="0"/>
              </a:spcBef>
              <a:spcAft>
                <a:spcPts val="0"/>
              </a:spcAft>
              <a:buSzPts val="2256"/>
              <a:buChar char="•"/>
            </a:pPr>
            <a:r>
              <a:rPr lang="en" sz="2255"/>
              <a:t>Why Pandas and NumPy?</a:t>
            </a:r>
            <a:endParaRPr sz="2255"/>
          </a:p>
          <a:p>
            <a:pPr indent="-371828" lvl="0" marL="457200" rtl="0" algn="just">
              <a:spcBef>
                <a:spcPts val="0"/>
              </a:spcBef>
              <a:spcAft>
                <a:spcPts val="0"/>
              </a:spcAft>
              <a:buSzPts val="2256"/>
              <a:buChar char="•"/>
            </a:pPr>
            <a:r>
              <a:rPr lang="en" sz="2255"/>
              <a:t>Common IDEs and tools</a:t>
            </a:r>
            <a:endParaRPr sz="2255"/>
          </a:p>
          <a:p>
            <a:pPr indent="-371828" lvl="0" marL="457200" rtl="0" algn="just">
              <a:spcBef>
                <a:spcPts val="0"/>
              </a:spcBef>
              <a:spcAft>
                <a:spcPts val="0"/>
              </a:spcAft>
              <a:buSzPts val="2256"/>
              <a:buChar char="•"/>
            </a:pPr>
            <a:r>
              <a:rPr lang="en" sz="2255"/>
              <a:t>Installation</a:t>
            </a:r>
            <a:endParaRPr sz="2255"/>
          </a:p>
          <a:p>
            <a:pPr indent="-371828" lvl="0" marL="457200" rtl="0" algn="just">
              <a:spcBef>
                <a:spcPts val="0"/>
              </a:spcBef>
              <a:spcAft>
                <a:spcPts val="0"/>
              </a:spcAft>
              <a:buSzPts val="2256"/>
              <a:buChar char="•"/>
            </a:pPr>
            <a:r>
              <a:rPr lang="en" sz="2255"/>
              <a:t>Q&amp;A</a:t>
            </a:r>
            <a:endParaRPr sz="2255"/>
          </a:p>
          <a:p>
            <a:pPr indent="0" lvl="0" marL="457200" rtl="0" algn="just"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255"/>
          </a:p>
          <a:p>
            <a:pPr indent="0" lvl="0" marL="0" rtl="0" algn="just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just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6947016c2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6947016c2b_0_1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Installation:</a:t>
            </a:r>
            <a:endParaRPr sz="5300">
              <a:solidFill>
                <a:srgbClr val="4464AD"/>
              </a:solidFill>
            </a:endParaRPr>
          </a:p>
        </p:txBody>
      </p:sp>
      <p:sp>
        <p:nvSpPr>
          <p:cNvPr id="219" name="Google Shape;219;g16947016c2b_0_1"/>
          <p:cNvSpPr txBox="1"/>
          <p:nvPr>
            <p:ph idx="1" type="body"/>
          </p:nvPr>
        </p:nvSpPr>
        <p:spPr>
          <a:xfrm>
            <a:off x="536900" y="1316000"/>
            <a:ext cx="7791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VS Code supports working with notebooks.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First, you should install the jupyter package (if not already installed) by running: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pip install jupyter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Then, you need to install the jupyter extension for VS Code from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" sz="1800"/>
              <a:t>.</a:t>
            </a:r>
            <a:endParaRPr sz="1800"/>
          </a:p>
        </p:txBody>
      </p:sp>
      <p:pic>
        <p:nvPicPr>
          <p:cNvPr id="220" name="Google Shape;220;g16947016c2b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6450" y="355525"/>
            <a:ext cx="1010724" cy="101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6947016c2b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6947016c2b_0_8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endParaRPr sz="5300">
              <a:solidFill>
                <a:srgbClr val="4464AD"/>
              </a:solidFill>
            </a:endParaRPr>
          </a:p>
        </p:txBody>
      </p:sp>
      <p:sp>
        <p:nvSpPr>
          <p:cNvPr id="227" name="Google Shape;227;g16947016c2b_0_8"/>
          <p:cNvSpPr txBox="1"/>
          <p:nvPr>
            <p:ph idx="1" type="body"/>
          </p:nvPr>
        </p:nvSpPr>
        <p:spPr>
          <a:xfrm>
            <a:off x="566500" y="1602300"/>
            <a:ext cx="77916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If you don’t want to install anything at the moment, you can just use google colab by opening: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https://colab.research.google.com/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All the notebooks for this workshop will be available on colab.</a:t>
            </a:r>
            <a:endParaRPr sz="1800"/>
          </a:p>
        </p:txBody>
      </p:sp>
      <p:pic>
        <p:nvPicPr>
          <p:cNvPr id="228" name="Google Shape;228;g16947016c2b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113" y="200899"/>
            <a:ext cx="2530937" cy="15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4178308550d629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4178308550d629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775" y="581087"/>
            <a:ext cx="2300199" cy="23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4178308550d6296_0"/>
          <p:cNvSpPr txBox="1"/>
          <p:nvPr/>
        </p:nvSpPr>
        <p:spPr>
          <a:xfrm>
            <a:off x="4962675" y="3759025"/>
            <a:ext cx="4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https://www.linkedin.com/in/reslan-al-tinawi/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g4178308550d6296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1888" y="375902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4178308550d6296_0"/>
          <p:cNvSpPr txBox="1"/>
          <p:nvPr/>
        </p:nvSpPr>
        <p:spPr>
          <a:xfrm>
            <a:off x="4962675" y="4275850"/>
            <a:ext cx="38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https://www.linkedin.com/in/soubhihadri/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8" name="Google Shape;238;g4178308550d6296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1900" y="427585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4178308550d6296_0"/>
          <p:cNvSpPr txBox="1"/>
          <p:nvPr/>
        </p:nvSpPr>
        <p:spPr>
          <a:xfrm>
            <a:off x="1541788" y="4275850"/>
            <a:ext cx="24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soubhi.hadri@syssr.org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0" name="Google Shape;240;g4178308550d6296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600" y="3732197"/>
            <a:ext cx="453875" cy="45385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4178308550d6296_0"/>
          <p:cNvSpPr txBox="1"/>
          <p:nvPr/>
        </p:nvSpPr>
        <p:spPr>
          <a:xfrm>
            <a:off x="1541788" y="3788113"/>
            <a:ext cx="24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reslan.tinawi@syssr.org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" name="Google Shape;242;g4178308550d6296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600" y="4249022"/>
            <a:ext cx="453875" cy="45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4178308550d6296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52675" y="1950875"/>
            <a:ext cx="934100" cy="9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4178308550d6296_0"/>
          <p:cNvSpPr txBox="1"/>
          <p:nvPr/>
        </p:nvSpPr>
        <p:spPr>
          <a:xfrm>
            <a:off x="1004600" y="30244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2"/>
              </a:rPr>
              <a:t>https://github.com/Reslan-Tinawi/python-data-analysis-workshop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1385032bbc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385032bbc7_0_0"/>
          <p:cNvSpPr txBox="1"/>
          <p:nvPr>
            <p:ph type="title"/>
          </p:nvPr>
        </p:nvSpPr>
        <p:spPr>
          <a:xfrm>
            <a:off x="1849657" y="2171700"/>
            <a:ext cx="5444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</a:rPr>
              <a:t>Motivation</a:t>
            </a:r>
            <a:endParaRPr>
              <a:solidFill>
                <a:srgbClr val="4464A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65119c2636_0_0"/>
          <p:cNvSpPr txBox="1"/>
          <p:nvPr>
            <p:ph type="title"/>
          </p:nvPr>
        </p:nvSpPr>
        <p:spPr>
          <a:xfrm>
            <a:off x="1152375" y="0"/>
            <a:ext cx="7534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 sz="2800"/>
              <a:t>Reslan Tinawi</a:t>
            </a:r>
            <a:endParaRPr sz="2800"/>
          </a:p>
        </p:txBody>
      </p:sp>
      <p:sp>
        <p:nvSpPr>
          <p:cNvPr id="83" name="Google Shape;83;g165119c2636_0_0"/>
          <p:cNvSpPr txBox="1"/>
          <p:nvPr>
            <p:ph idx="1" type="body"/>
          </p:nvPr>
        </p:nvSpPr>
        <p:spPr>
          <a:xfrm>
            <a:off x="2075150" y="800100"/>
            <a:ext cx="63831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BSc </a:t>
            </a:r>
            <a:r>
              <a:rPr lang="en" sz="2500">
                <a:solidFill>
                  <a:schemeClr val="lt1"/>
                </a:solidFill>
              </a:rPr>
              <a:t>degree in information engineering from Damascus </a:t>
            </a:r>
            <a:r>
              <a:rPr lang="en" sz="2500">
                <a:solidFill>
                  <a:schemeClr val="lt1"/>
                </a:solidFill>
              </a:rPr>
              <a:t>University</a:t>
            </a:r>
            <a:r>
              <a:rPr lang="en" sz="2500">
                <a:solidFill>
                  <a:schemeClr val="lt1"/>
                </a:solidFill>
              </a:rPr>
              <a:t>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Software Engineer from 2018 to 2020.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Data Scientist from 2020 to present.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Data Science Mentor at </a:t>
            </a:r>
            <a:r>
              <a:rPr lang="en" sz="25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Syrian Youth Assembly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Personal blog: </a:t>
            </a:r>
            <a:r>
              <a:rPr lang="en" sz="2500" u="sng">
                <a:hlinkClick r:id="rId5"/>
              </a:rPr>
              <a:t>reslan-tinawi.github.io</a:t>
            </a:r>
            <a:endParaRPr sz="2500"/>
          </a:p>
        </p:txBody>
      </p:sp>
      <p:pic>
        <p:nvPicPr>
          <p:cNvPr id="84" name="Google Shape;84;g165119c263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5050" y="-176425"/>
            <a:ext cx="2538076" cy="253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type="title"/>
          </p:nvPr>
        </p:nvSpPr>
        <p:spPr>
          <a:xfrm>
            <a:off x="1152375" y="0"/>
            <a:ext cx="7534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 sz="2800"/>
              <a:t>Soubhi Hadri</a:t>
            </a:r>
            <a:endParaRPr sz="2800"/>
          </a:p>
        </p:txBody>
      </p:sp>
      <p:sp>
        <p:nvSpPr>
          <p:cNvPr id="90" name="Google Shape;90;p7"/>
          <p:cNvSpPr txBox="1"/>
          <p:nvPr>
            <p:ph idx="1" type="body"/>
          </p:nvPr>
        </p:nvSpPr>
        <p:spPr>
          <a:xfrm>
            <a:off x="2075150" y="800100"/>
            <a:ext cx="63831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Data Scientist at Microsoft, USA. 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Former CV/AI Eng. with Shiseido.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MSc in ECE, University of Oklahoma.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BSc degree in Information Engineering from the University of Aleppo.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Soubhihadri.com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167c64d6f07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67c64d6f07_0_7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Before DS?</a:t>
            </a:r>
            <a:endParaRPr sz="5300">
              <a:solidFill>
                <a:srgbClr val="44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167c64d6f07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275" y="1146525"/>
            <a:ext cx="7012425" cy="3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167c64d6f07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67c64d6f07_0_17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Challenges to be a DS</a:t>
            </a:r>
            <a:endParaRPr sz="5300">
              <a:solidFill>
                <a:srgbClr val="44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67c64d6f07_0_17"/>
          <p:cNvSpPr txBox="1"/>
          <p:nvPr>
            <p:ph idx="1" type="body"/>
          </p:nvPr>
        </p:nvSpPr>
        <p:spPr>
          <a:xfrm>
            <a:off x="556650" y="1476750"/>
            <a:ext cx="7791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MENA</a:t>
            </a:r>
            <a:r>
              <a:rPr lang="en" sz="1800"/>
              <a:t>: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Few opportunities.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Data is not the focus.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AMERICA</a:t>
            </a:r>
            <a:r>
              <a:rPr lang="en" sz="1800"/>
              <a:t>: 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Many </a:t>
            </a:r>
            <a:r>
              <a:rPr lang="en" sz="1800"/>
              <a:t>opportunities.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VERY competitive.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PhD, MSc.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65119c2636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65119c2636_0_88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 sz="3300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What are all these titles, Data Eng, Data SC, Data and Applied SC, ML Eng?</a:t>
            </a:r>
            <a:endParaRPr>
              <a:solidFill>
                <a:srgbClr val="44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165119c2636_0_88"/>
          <p:cNvSpPr txBox="1"/>
          <p:nvPr>
            <p:ph idx="1" type="body"/>
          </p:nvPr>
        </p:nvSpPr>
        <p:spPr>
          <a:xfrm>
            <a:off x="556650" y="1476750"/>
            <a:ext cx="3078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Data</a:t>
            </a:r>
            <a:r>
              <a:rPr lang="en" sz="1800"/>
              <a:t> Engineer</a:t>
            </a:r>
            <a:r>
              <a:rPr b="1" lang="en" sz="1800"/>
              <a:t>.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Data</a:t>
            </a:r>
            <a:r>
              <a:rPr lang="en" sz="1800"/>
              <a:t> Analyst.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Data and </a:t>
            </a:r>
            <a:r>
              <a:rPr b="1" lang="en" sz="1800"/>
              <a:t>Applied</a:t>
            </a:r>
            <a:r>
              <a:rPr lang="en" sz="1800"/>
              <a:t> SC.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ML Eng, ML Researcher, DS.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ML</a:t>
            </a:r>
            <a:r>
              <a:rPr b="1" lang="en" sz="1800"/>
              <a:t>Ops</a:t>
            </a:r>
            <a:r>
              <a:rPr lang="en" sz="1800"/>
              <a:t> Eng: DevOps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</p:txBody>
      </p:sp>
      <p:pic>
        <p:nvPicPr>
          <p:cNvPr id="112" name="Google Shape;112;g165119c2636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875" y="1432050"/>
            <a:ext cx="5182099" cy="2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65119c2636_0_88"/>
          <p:cNvSpPr txBox="1"/>
          <p:nvPr/>
        </p:nvSpPr>
        <p:spPr>
          <a:xfrm>
            <a:off x="4008025" y="4789500"/>
            <a:ext cx="446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Data Analyst vs Data Engineer vs Data Scientist | Edureka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65119c2636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65119c2636_0_100"/>
          <p:cNvSpPr txBox="1"/>
          <p:nvPr>
            <p:ph type="title"/>
          </p:nvPr>
        </p:nvSpPr>
        <p:spPr>
          <a:xfrm>
            <a:off x="220650" y="200900"/>
            <a:ext cx="8702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">
                <a:solidFill>
                  <a:srgbClr val="4464AD"/>
                </a:solidFill>
                <a:latin typeface="Arial"/>
                <a:ea typeface="Arial"/>
                <a:cs typeface="Arial"/>
                <a:sym typeface="Arial"/>
              </a:rPr>
              <a:t>Why Cloud is essential?</a:t>
            </a:r>
            <a:endParaRPr>
              <a:solidFill>
                <a:srgbClr val="44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165119c2636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363" y="1849175"/>
            <a:ext cx="1860930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65119c2636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2197" y="1603462"/>
            <a:ext cx="1792726" cy="8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65119c2636_0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0425" y="2856650"/>
            <a:ext cx="1195174" cy="7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65119c2636_0_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150" y="2702800"/>
            <a:ext cx="1599249" cy="101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65119c2636_0_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148" y="1397300"/>
            <a:ext cx="1599240" cy="11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65119c2636_0_1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8250" y="3984000"/>
            <a:ext cx="2025201" cy="10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65119c2636_0_1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5900" y="3006001"/>
            <a:ext cx="3723849" cy="19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abic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